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8" r:id="rId2"/>
  </p:sldIdLst>
  <p:sldSz cx="12192000" cy="6858000"/>
  <p:notesSz cx="6858000" cy="9144000"/>
  <p:custDataLst>
    <p:tags r:id="rId4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DB5653"/>
    <a:srgbClr val="D32E2C"/>
    <a:srgbClr val="595959"/>
    <a:srgbClr val="424242"/>
    <a:srgbClr val="FF1727"/>
    <a:srgbClr val="FFFFFF"/>
    <a:srgbClr val="FF3C2D"/>
    <a:srgbClr val="C82E2A"/>
    <a:srgbClr val="C1110F"/>
    <a:srgbClr val="C10F0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113" autoAdjust="0"/>
    <p:restoredTop sz="94660"/>
  </p:normalViewPr>
  <p:slideViewPr>
    <p:cSldViewPr snapToGrid="0">
      <p:cViewPr varScale="1">
        <p:scale>
          <a:sx n="85" d="100"/>
          <a:sy n="85" d="100"/>
        </p:scale>
        <p:origin x="998" y="7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69C4AD-EEE1-423C-A6C0-7D9C6D5C0064}" type="datetimeFigureOut">
              <a:rPr lang="zh-CN" altLang="en-US" smtClean="0"/>
              <a:pPr/>
              <a:t>2024/2/26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5DC2D1-037B-4EEC-BDC4-9A680741A74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720386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5DC2D1-037B-4EEC-BDC4-9A680741A749}" type="slidenum">
              <a:rPr lang="zh-CN" altLang="en-US" smtClean="0"/>
              <a:pPr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108072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13401-DA70-41E3-8779-8AA66F9FA457}" type="datetimeFigureOut">
              <a:rPr lang="zh-CN" altLang="en-US" smtClean="0"/>
              <a:pPr/>
              <a:t>2024/2/26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EFB34-6036-4E70-B8A3-6BB049015AF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905899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13401-DA70-41E3-8779-8AA66F9FA457}" type="datetimeFigureOut">
              <a:rPr lang="zh-CN" altLang="en-US" smtClean="0"/>
              <a:pPr/>
              <a:t>2024/2/26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EFB34-6036-4E70-B8A3-6BB049015AF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456643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13401-DA70-41E3-8779-8AA66F9FA457}" type="datetimeFigureOut">
              <a:rPr lang="zh-CN" altLang="en-US" smtClean="0"/>
              <a:pPr/>
              <a:t>2024/2/26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EFB34-6036-4E70-B8A3-6BB049015AF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544676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13401-DA70-41E3-8779-8AA66F9FA457}" type="datetimeFigureOut">
              <a:rPr lang="zh-CN" altLang="en-US" smtClean="0"/>
              <a:pPr/>
              <a:t>2024/2/26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EFB34-6036-4E70-B8A3-6BB049015AF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479192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13401-DA70-41E3-8779-8AA66F9FA457}" type="datetimeFigureOut">
              <a:rPr lang="zh-CN" altLang="en-US" smtClean="0"/>
              <a:pPr/>
              <a:t>2024/2/26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EFB34-6036-4E70-B8A3-6BB049015AF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631956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13401-DA70-41E3-8779-8AA66F9FA457}" type="datetimeFigureOut">
              <a:rPr lang="zh-CN" altLang="en-US" smtClean="0"/>
              <a:pPr/>
              <a:t>2024/2/26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EFB34-6036-4E70-B8A3-6BB049015AF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537022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13401-DA70-41E3-8779-8AA66F9FA457}" type="datetimeFigureOut">
              <a:rPr lang="zh-CN" altLang="en-US" smtClean="0"/>
              <a:pPr/>
              <a:t>2024/2/26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EFB34-6036-4E70-B8A3-6BB049015AF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986469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13401-DA70-41E3-8779-8AA66F9FA457}" type="datetimeFigureOut">
              <a:rPr lang="zh-CN" altLang="en-US" smtClean="0"/>
              <a:pPr/>
              <a:t>2024/2/26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EFB34-6036-4E70-B8A3-6BB049015AF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800080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13401-DA70-41E3-8779-8AA66F9FA457}" type="datetimeFigureOut">
              <a:rPr lang="zh-CN" altLang="en-US" smtClean="0"/>
              <a:pPr/>
              <a:t>2024/2/26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EFB34-6036-4E70-B8A3-6BB049015AF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708067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13401-DA70-41E3-8779-8AA66F9FA457}" type="datetimeFigureOut">
              <a:rPr lang="zh-CN" altLang="en-US" smtClean="0"/>
              <a:pPr/>
              <a:t>2024/2/26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EFB34-6036-4E70-B8A3-6BB049015AF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70877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13401-DA70-41E3-8779-8AA66F9FA457}" type="datetimeFigureOut">
              <a:rPr lang="zh-CN" altLang="en-US" smtClean="0"/>
              <a:pPr/>
              <a:t>2024/2/26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EFB34-6036-4E70-B8A3-6BB049015AF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16612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513401-DA70-41E3-8779-8AA66F9FA457}" type="datetimeFigureOut">
              <a:rPr lang="zh-CN" altLang="en-US" smtClean="0"/>
              <a:pPr/>
              <a:t>2024/2/26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1EFB34-6036-4E70-B8A3-6BB049015AF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037999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7" Type="http://schemas.openxmlformats.org/officeDocument/2006/relationships/image" Target="../media/image3.png"/><Relationship Id="rId2" Type="http://schemas.openxmlformats.org/officeDocument/2006/relationships/tags" Target="../tags/tag3.xml"/><Relationship Id="rId1" Type="http://schemas.openxmlformats.org/officeDocument/2006/relationships/tags" Target="../tags/tag2.xml"/><Relationship Id="rId6" Type="http://schemas.openxmlformats.org/officeDocument/2006/relationships/image" Target="../media/image2.jpeg"/><Relationship Id="rId5" Type="http://schemas.openxmlformats.org/officeDocument/2006/relationships/image" Target="../media/image1.png"/><Relationship Id="rId4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椭圆 8">
            <a:extLst>
              <a:ext uri="{FF2B5EF4-FFF2-40B4-BE49-F238E27FC236}">
                <a16:creationId xmlns:a16="http://schemas.microsoft.com/office/drawing/2014/main" id="{72E29815-C167-49D9-AB98-E880E32F3098}"/>
              </a:ext>
            </a:extLst>
          </p:cNvPr>
          <p:cNvSpPr/>
          <p:nvPr/>
        </p:nvSpPr>
        <p:spPr>
          <a:xfrm>
            <a:off x="2340668" y="882468"/>
            <a:ext cx="2544076" cy="2546531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>
            <a:outerShdw blurRad="241300" sx="102000" sy="102000" algn="ctr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矩形: 圓角 6">
            <a:extLst>
              <a:ext uri="{FF2B5EF4-FFF2-40B4-BE49-F238E27FC236}">
                <a16:creationId xmlns:a16="http://schemas.microsoft.com/office/drawing/2014/main" id="{DFA27DDD-B977-49DE-8FEF-0FC864A21FF0}"/>
              </a:ext>
            </a:extLst>
          </p:cNvPr>
          <p:cNvSpPr/>
          <p:nvPr/>
        </p:nvSpPr>
        <p:spPr>
          <a:xfrm>
            <a:off x="5197734" y="4184670"/>
            <a:ext cx="6816275" cy="2405507"/>
          </a:xfrm>
          <a:prstGeom prst="roundRect">
            <a:avLst/>
          </a:prstGeom>
          <a:solidFill>
            <a:schemeClr val="tx1">
              <a:lumMod val="65000"/>
              <a:lumOff val="3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/>
          </a:p>
        </p:txBody>
      </p:sp>
      <p:sp>
        <p:nvSpPr>
          <p:cNvPr id="71" name="文本框 66">
            <a:extLst>
              <a:ext uri="{FF2B5EF4-FFF2-40B4-BE49-F238E27FC236}">
                <a16:creationId xmlns:a16="http://schemas.microsoft.com/office/drawing/2014/main" id="{C82523C6-8D05-4DE6-828E-DC916C3B143E}"/>
              </a:ext>
            </a:extLst>
          </p:cNvPr>
          <p:cNvSpPr txBox="1"/>
          <p:nvPr/>
        </p:nvSpPr>
        <p:spPr>
          <a:xfrm>
            <a:off x="2737490" y="227100"/>
            <a:ext cx="15146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講師</a:t>
            </a:r>
            <a:r>
              <a:rPr lang="zh-CN" altLang="en-US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介绍</a:t>
            </a:r>
          </a:p>
        </p:txBody>
      </p:sp>
      <p:grpSp>
        <p:nvGrpSpPr>
          <p:cNvPr id="16" name="群組 15">
            <a:extLst>
              <a:ext uri="{FF2B5EF4-FFF2-40B4-BE49-F238E27FC236}">
                <a16:creationId xmlns:a16="http://schemas.microsoft.com/office/drawing/2014/main" id="{437644A8-6E94-4DEB-B5E0-1D63BCBC53CE}"/>
              </a:ext>
            </a:extLst>
          </p:cNvPr>
          <p:cNvGrpSpPr/>
          <p:nvPr/>
        </p:nvGrpSpPr>
        <p:grpSpPr>
          <a:xfrm>
            <a:off x="6457587" y="943827"/>
            <a:ext cx="4912493" cy="3193476"/>
            <a:chOff x="5801392" y="1096200"/>
            <a:chExt cx="4912493" cy="3193476"/>
          </a:xfrm>
        </p:grpSpPr>
        <p:sp>
          <p:nvSpPr>
            <p:cNvPr id="73" name="PA_文本框 72"/>
            <p:cNvSpPr txBox="1"/>
            <p:nvPr>
              <p:custDataLst>
                <p:tags r:id="rId2"/>
              </p:custDataLst>
            </p:nvPr>
          </p:nvSpPr>
          <p:spPr>
            <a:xfrm>
              <a:off x="5867973" y="1096200"/>
              <a:ext cx="4845912" cy="830997"/>
            </a:xfrm>
            <a:prstGeom prst="rect">
              <a:avLst/>
            </a:prstGeom>
          </p:spPr>
          <p:txBody>
            <a:bodyPr wrap="square" rtlCol="0">
              <a:spAutoFit/>
            </a:bodyPr>
            <a:lstStyle/>
            <a:p>
              <a:r>
                <a:rPr lang="zh-TW" altLang="en-US" sz="2400" b="1" dirty="0">
                  <a:solidFill>
                    <a:srgbClr val="002060"/>
                  </a:solidFill>
                  <a:latin typeface="新細明體" panose="02020500000000000000" pitchFamily="18" charset="-120"/>
                  <a:ea typeface="新細明體" panose="02020500000000000000" pitchFamily="18" charset="-120"/>
                </a:rPr>
                <a:t>「</a:t>
              </a:r>
              <a:r>
                <a:rPr lang="zh-TW" altLang="en-US" sz="2400" b="1" dirty="0">
                  <a:solidFill>
                    <a:srgbClr val="00206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親子溝通好好玩</a:t>
              </a:r>
              <a:endParaRPr lang="en-US" altLang="zh-TW" sz="24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  <a:p>
              <a:r>
                <a:rPr lang="zh-TW" altLang="en-US" sz="2400" b="1" dirty="0">
                  <a:solidFill>
                    <a:srgbClr val="00206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     </a:t>
              </a:r>
              <a:r>
                <a:rPr lang="en-US" altLang="zh-TW" sz="2400" b="1" dirty="0">
                  <a:solidFill>
                    <a:srgbClr val="00206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---</a:t>
              </a:r>
              <a:r>
                <a:rPr lang="zh-TW" altLang="en-US" sz="2400" b="1" dirty="0">
                  <a:solidFill>
                    <a:srgbClr val="00206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  </a:t>
              </a:r>
              <a:r>
                <a:rPr lang="zh-TW" altLang="en-US" sz="2400" b="1" dirty="0">
                  <a:solidFill>
                    <a:srgbClr val="0070C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談正向教養的力量 </a:t>
              </a:r>
              <a:r>
                <a:rPr lang="zh-TW" altLang="en-US" sz="2400" b="1" dirty="0">
                  <a:solidFill>
                    <a:srgbClr val="002060"/>
                  </a:solidFill>
                  <a:latin typeface="新細明體" panose="02020500000000000000" pitchFamily="18" charset="-120"/>
                </a:rPr>
                <a:t>」</a:t>
              </a:r>
              <a:endParaRPr lang="zh-CN" altLang="en-US" sz="2400" b="1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8" name="矩形 7">
              <a:extLst>
                <a:ext uri="{FF2B5EF4-FFF2-40B4-BE49-F238E27FC236}">
                  <a16:creationId xmlns:a16="http://schemas.microsoft.com/office/drawing/2014/main" id="{3F5AA971-E572-42C1-88D4-ACFBA0D36013}"/>
                </a:ext>
              </a:extLst>
            </p:cNvPr>
            <p:cNvSpPr/>
            <p:nvPr/>
          </p:nvSpPr>
          <p:spPr>
            <a:xfrm>
              <a:off x="5801392" y="3828011"/>
              <a:ext cx="4801314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zh-TW" altLang="en-US" sz="2400" b="1" dirty="0">
                  <a:solidFill>
                    <a:srgbClr val="0070C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大崗</a:t>
              </a:r>
              <a:r>
                <a:rPr lang="zh-TW" altLang="zh-TW" sz="2400" b="1" dirty="0">
                  <a:solidFill>
                    <a:srgbClr val="0070C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國小</a:t>
              </a:r>
              <a:r>
                <a:rPr lang="zh-TW" altLang="en-US" sz="2400" b="1" dirty="0">
                  <a:solidFill>
                    <a:srgbClr val="0070C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冬陽</a:t>
              </a:r>
              <a:r>
                <a:rPr lang="zh-TW" altLang="zh-TW" sz="2400" b="1" dirty="0">
                  <a:solidFill>
                    <a:srgbClr val="0070C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樓</a:t>
              </a:r>
              <a:r>
                <a:rPr lang="zh-TW" altLang="en-US" sz="2400" b="1" dirty="0">
                  <a:solidFill>
                    <a:srgbClr val="0070C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地下一</a:t>
              </a:r>
              <a:r>
                <a:rPr lang="zh-TW" altLang="zh-TW" sz="2400" b="1" dirty="0">
                  <a:solidFill>
                    <a:srgbClr val="0070C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樓</a:t>
              </a:r>
              <a:r>
                <a:rPr lang="zh-TW" altLang="en-US" sz="2400" b="1" dirty="0">
                  <a:solidFill>
                    <a:srgbClr val="0070C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視聽教室</a:t>
              </a:r>
            </a:p>
          </p:txBody>
        </p:sp>
      </p:grpSp>
      <p:sp>
        <p:nvSpPr>
          <p:cNvPr id="52" name="TextBox 32"/>
          <p:cNvSpPr txBox="1"/>
          <p:nvPr/>
        </p:nvSpPr>
        <p:spPr>
          <a:xfrm>
            <a:off x="5299936" y="4264038"/>
            <a:ext cx="6808841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7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zh-TW" altLang="en-US" sz="2000" dirty="0">
                <a:solidFill>
                  <a:srgbClr val="FFFF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［經歷］</a:t>
            </a:r>
          </a:p>
          <a:p>
            <a:r>
              <a:rPr lang="zh-TW" altLang="en-US" sz="2000" dirty="0">
                <a:solidFill>
                  <a:srgbClr val="FFFF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諮商師全國聯合會                                           執業諮詢委員</a:t>
            </a:r>
          </a:p>
          <a:p>
            <a:r>
              <a:rPr lang="zh-TW" altLang="en-US" sz="2000" dirty="0">
                <a:solidFill>
                  <a:srgbClr val="FFFF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社團法人桃園市遠樂心理健康關懷協會       理事長</a:t>
            </a:r>
          </a:p>
          <a:p>
            <a:r>
              <a:rPr lang="zh-TW" altLang="en-US" sz="2000" dirty="0">
                <a:solidFill>
                  <a:srgbClr val="FFFF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桃園市諮商心理師公會                                   理事</a:t>
            </a:r>
          </a:p>
          <a:p>
            <a:r>
              <a:rPr lang="zh-TW" altLang="en-US" sz="2000" dirty="0">
                <a:solidFill>
                  <a:srgbClr val="FFFF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桃園市學生輔導諮商中心                              心理師督導</a:t>
            </a:r>
          </a:p>
          <a:p>
            <a:r>
              <a:rPr lang="zh-TW" altLang="en-US" sz="2000" dirty="0">
                <a:solidFill>
                  <a:srgbClr val="FFFF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新竹縣、苗栗縣家庭教育中心服務專線      督導</a:t>
            </a:r>
          </a:p>
          <a:p>
            <a:r>
              <a:rPr lang="zh-TW" altLang="en-US" sz="2000" dirty="0">
                <a:solidFill>
                  <a:srgbClr val="FFFF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國立空中大學、玄奘大學                              兼任講師</a:t>
            </a:r>
          </a:p>
        </p:txBody>
      </p:sp>
      <p:sp>
        <p:nvSpPr>
          <p:cNvPr id="86" name="PA_圆角矩形 71">
            <a:extLst>
              <a:ext uri="{FF2B5EF4-FFF2-40B4-BE49-F238E27FC236}">
                <a16:creationId xmlns:a16="http://schemas.microsoft.com/office/drawing/2014/main" id="{1FEC68E0-6372-49DF-8C96-359F32441667}"/>
              </a:ext>
            </a:extLst>
          </p:cNvPr>
          <p:cNvSpPr/>
          <p:nvPr>
            <p:custDataLst>
              <p:tags r:id="rId1"/>
            </p:custDataLst>
          </p:nvPr>
        </p:nvSpPr>
        <p:spPr>
          <a:xfrm>
            <a:off x="5093332" y="133890"/>
            <a:ext cx="6920677" cy="668147"/>
          </a:xfrm>
          <a:prstGeom prst="roundRect">
            <a:avLst>
              <a:gd name="adj" fmla="val 50000"/>
            </a:avLst>
          </a:prstGeom>
          <a:solidFill>
            <a:schemeClr val="tx1">
              <a:lumMod val="65000"/>
              <a:lumOff val="35000"/>
              <a:alpha val="76000"/>
            </a:schemeClr>
          </a:solidFill>
          <a:ln>
            <a:noFill/>
          </a:ln>
          <a:effectLst>
            <a:outerShdw blurRad="241300" sx="102000" sy="102000" algn="ctr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13" name="矩形 12">
            <a:extLst>
              <a:ext uri="{FF2B5EF4-FFF2-40B4-BE49-F238E27FC236}">
                <a16:creationId xmlns:a16="http://schemas.microsoft.com/office/drawing/2014/main" id="{E4EB2ADC-6F01-4666-B0C5-EA5A30AC63BE}"/>
              </a:ext>
            </a:extLst>
          </p:cNvPr>
          <p:cNvSpPr/>
          <p:nvPr/>
        </p:nvSpPr>
        <p:spPr>
          <a:xfrm>
            <a:off x="5171315" y="175575"/>
            <a:ext cx="706608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3200" b="1" kern="0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新細明體" panose="02020500000000000000" pitchFamily="18" charset="-120"/>
              </a:rPr>
              <a:t>112</a:t>
            </a:r>
            <a:r>
              <a:rPr lang="zh-TW" altLang="en-US" sz="3200" b="1" kern="0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新細明體" panose="02020500000000000000" pitchFamily="18" charset="-120"/>
              </a:rPr>
              <a:t>學</a:t>
            </a:r>
            <a:r>
              <a:rPr lang="zh-TW" altLang="zh-TW" sz="3200" b="1" kern="0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新細明體" panose="02020500000000000000" pitchFamily="18" charset="-120"/>
              </a:rPr>
              <a:t>年度</a:t>
            </a:r>
            <a:r>
              <a:rPr lang="zh-TW" altLang="en-US" sz="3200" b="1" kern="0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新細明體" panose="02020500000000000000" pitchFamily="18" charset="-120"/>
              </a:rPr>
              <a:t>教育優先區</a:t>
            </a:r>
            <a:r>
              <a:rPr lang="en-US" altLang="zh-TW" sz="3200" b="1" kern="0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新細明體" panose="02020500000000000000" pitchFamily="18" charset="-120"/>
              </a:rPr>
              <a:t>-</a:t>
            </a:r>
            <a:r>
              <a:rPr lang="zh-TW" altLang="en-US" sz="3200" b="1" kern="0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新細明體" panose="02020500000000000000" pitchFamily="18" charset="-120"/>
              </a:rPr>
              <a:t>親職教育講座</a:t>
            </a:r>
            <a:endParaRPr lang="zh-TW" altLang="en-US" sz="3200" b="1" dirty="0">
              <a:solidFill>
                <a:schemeClr val="bg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pic>
        <p:nvPicPr>
          <p:cNvPr id="3" name="圖片 2">
            <a:extLst>
              <a:ext uri="{FF2B5EF4-FFF2-40B4-BE49-F238E27FC236}">
                <a16:creationId xmlns:a16="http://schemas.microsoft.com/office/drawing/2014/main" id="{A631A3CE-EA2B-44B3-8943-79AACE37EECD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41279" t="11865" r="49148" b="40447"/>
          <a:stretch/>
        </p:blipFill>
        <p:spPr>
          <a:xfrm>
            <a:off x="5383822" y="802037"/>
            <a:ext cx="1073765" cy="3272578"/>
          </a:xfrm>
          <a:prstGeom prst="rect">
            <a:avLst/>
          </a:prstGeom>
        </p:spPr>
      </p:pic>
      <p:pic>
        <p:nvPicPr>
          <p:cNvPr id="1026" name="Picture 2" descr="https://www.cailingc.com.tw/wp-content/uploads/2023/02/S__43089942.jpg">
            <a:extLst>
              <a:ext uri="{FF2B5EF4-FFF2-40B4-BE49-F238E27FC236}">
                <a16:creationId xmlns:a16="http://schemas.microsoft.com/office/drawing/2014/main" id="{4FE233E7-200E-440F-A4AF-D34C156E70E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6100" y="843801"/>
            <a:ext cx="2694623" cy="2692130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5" name="矩形 24">
            <a:extLst>
              <a:ext uri="{FF2B5EF4-FFF2-40B4-BE49-F238E27FC236}">
                <a16:creationId xmlns:a16="http://schemas.microsoft.com/office/drawing/2014/main" id="{6BA06197-D44C-45BA-9D10-948B8F7BF2CB}"/>
              </a:ext>
            </a:extLst>
          </p:cNvPr>
          <p:cNvSpPr/>
          <p:nvPr/>
        </p:nvSpPr>
        <p:spPr>
          <a:xfrm>
            <a:off x="6524168" y="1715534"/>
            <a:ext cx="3031599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sz="24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采靈心理諮商所 所長</a:t>
            </a:r>
            <a:endParaRPr lang="en-US" altLang="zh-TW" sz="2400" b="1" dirty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24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</a:t>
            </a:r>
            <a:r>
              <a:rPr lang="zh-TW" altLang="en-US" sz="2400" b="1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鄭忠豪 諮商心理師</a:t>
            </a:r>
            <a:endParaRPr lang="zh-TW" altLang="en-US" sz="2800" b="1" dirty="0">
              <a:solidFill>
                <a:srgbClr val="0070C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6" name="矩形 25">
            <a:extLst>
              <a:ext uri="{FF2B5EF4-FFF2-40B4-BE49-F238E27FC236}">
                <a16:creationId xmlns:a16="http://schemas.microsoft.com/office/drawing/2014/main" id="{1A2A1DF1-AB90-4C24-976E-3AF95C4F24AD}"/>
              </a:ext>
            </a:extLst>
          </p:cNvPr>
          <p:cNvSpPr/>
          <p:nvPr/>
        </p:nvSpPr>
        <p:spPr>
          <a:xfrm>
            <a:off x="6524168" y="2480143"/>
            <a:ext cx="2920992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sz="2400" b="1" dirty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113</a:t>
            </a:r>
            <a:r>
              <a:rPr lang="zh-TW" altLang="en-US" sz="2400" b="1" dirty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年</a:t>
            </a:r>
            <a:r>
              <a:rPr lang="en-US" altLang="zh-TW" sz="2400" b="1" dirty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3</a:t>
            </a:r>
            <a:r>
              <a:rPr lang="zh-TW" altLang="en-US" sz="2400" b="1" dirty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月</a:t>
            </a:r>
            <a:r>
              <a:rPr lang="en-US" altLang="zh-TW" sz="2400" b="1" dirty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</a:t>
            </a:r>
            <a:r>
              <a:rPr lang="zh-TW" altLang="en-US" sz="2400" b="1" dirty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日</a:t>
            </a:r>
            <a:r>
              <a:rPr lang="en-US" altLang="zh-TW" sz="2400" b="1" dirty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400" b="1" dirty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六</a:t>
            </a:r>
            <a:r>
              <a:rPr lang="en-US" altLang="zh-TW" sz="2400" b="1" dirty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2400" b="1" dirty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endParaRPr lang="en-US" altLang="zh-TW" sz="2400" b="1" dirty="0">
              <a:solidFill>
                <a:srgbClr val="7030A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16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sz="16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08:40-12:00</a:t>
            </a:r>
            <a:r>
              <a:rPr lang="zh-TW" altLang="en-US" sz="1600" b="1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家長報到</a:t>
            </a:r>
            <a:r>
              <a:rPr lang="en-US" altLang="zh-TW" sz="1600" b="1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&amp;</a:t>
            </a:r>
            <a:r>
              <a:rPr lang="zh-TW" altLang="en-US" sz="16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宣導</a:t>
            </a:r>
            <a:endParaRPr lang="en-US" altLang="zh-TW" sz="1600" b="1" dirty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16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sz="16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09:00-11:40</a:t>
            </a:r>
            <a:r>
              <a:rPr lang="zh-TW" altLang="en-US" sz="16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講師開講</a:t>
            </a:r>
            <a:endParaRPr lang="en-US" altLang="zh-TW" sz="1600" b="1" dirty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16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sz="16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11:40-12:00</a:t>
            </a:r>
            <a:r>
              <a:rPr lang="zh-TW" altLang="en-US" sz="16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</a:t>
            </a:r>
            <a:r>
              <a:rPr lang="en-US" altLang="zh-TW" sz="16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Q&amp;A</a:t>
            </a:r>
            <a:endParaRPr lang="zh-TW" altLang="en-US" sz="1600" b="1" dirty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" name="矩形 1">
            <a:extLst>
              <a:ext uri="{FF2B5EF4-FFF2-40B4-BE49-F238E27FC236}">
                <a16:creationId xmlns:a16="http://schemas.microsoft.com/office/drawing/2014/main" id="{B56F9F52-03DB-4C50-8500-B01ECD5FB53B}"/>
              </a:ext>
            </a:extLst>
          </p:cNvPr>
          <p:cNvSpPr/>
          <p:nvPr/>
        </p:nvSpPr>
        <p:spPr>
          <a:xfrm>
            <a:off x="177991" y="2891671"/>
            <a:ext cx="1961117" cy="361497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" name="文字方塊 5">
            <a:extLst>
              <a:ext uri="{FF2B5EF4-FFF2-40B4-BE49-F238E27FC236}">
                <a16:creationId xmlns:a16="http://schemas.microsoft.com/office/drawing/2014/main" id="{FDD1B3BC-E1F4-49E1-A4E4-7519BE5E97AB}"/>
              </a:ext>
            </a:extLst>
          </p:cNvPr>
          <p:cNvSpPr txBox="1"/>
          <p:nvPr/>
        </p:nvSpPr>
        <p:spPr>
          <a:xfrm>
            <a:off x="193968" y="2928844"/>
            <a:ext cx="2047342" cy="34394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050" b="1" dirty="0">
                <a:latin typeface="Century Gothic" panose="020B0502020202020204" pitchFamily="34" charset="0"/>
                <a:ea typeface="微软雅黑" panose="020B0503020204020204" pitchFamily="34" charset="-122"/>
              </a:rPr>
              <a:t>諮商專長</a:t>
            </a:r>
            <a:endParaRPr lang="en-US" altLang="zh-TW" sz="1050" b="1" dirty="0">
              <a:latin typeface="Century Gothic" panose="020B0502020202020204" pitchFamily="34" charset="0"/>
              <a:ea typeface="微软雅黑" panose="020B0503020204020204" pitchFamily="34" charset="-122"/>
            </a:endParaRPr>
          </a:p>
          <a:p>
            <a:r>
              <a:rPr lang="en-US" altLang="zh-TW" sz="1100" dirty="0">
                <a:effectLst/>
                <a:ea typeface="標楷體" panose="03000509000000000000" pitchFamily="65" charset="-120"/>
                <a:cs typeface="新細明體" panose="02020500000000000000" pitchFamily="18" charset="-120"/>
              </a:rPr>
              <a:t>.</a:t>
            </a:r>
            <a:r>
              <a:rPr lang="zh-TW" altLang="zh-TW" sz="1100" dirty="0">
                <a:effectLst/>
                <a:ea typeface="標楷體" panose="03000509000000000000" pitchFamily="65" charset="-120"/>
                <a:cs typeface="新細明體" panose="02020500000000000000" pitchFamily="18" charset="-120"/>
              </a:rPr>
              <a:t>阿德勒正向教養帶領</a:t>
            </a:r>
            <a:endParaRPr lang="en-US" altLang="zh-TW" sz="1100" dirty="0">
              <a:effectLst/>
              <a:ea typeface="標楷體" panose="03000509000000000000" pitchFamily="65" charset="-120"/>
              <a:cs typeface="新細明體" panose="02020500000000000000" pitchFamily="18" charset="-120"/>
            </a:endParaRPr>
          </a:p>
          <a:p>
            <a:r>
              <a:rPr lang="en-US" altLang="zh-TW" sz="1100" dirty="0">
                <a:effectLst/>
                <a:ea typeface="標楷體" panose="03000509000000000000" pitchFamily="65" charset="-120"/>
                <a:cs typeface="新細明體" panose="02020500000000000000" pitchFamily="18" charset="-120"/>
              </a:rPr>
              <a:t>.</a:t>
            </a:r>
            <a:r>
              <a:rPr lang="zh-TW" altLang="zh-TW" sz="1100" dirty="0">
                <a:effectLst/>
                <a:ea typeface="標楷體" panose="03000509000000000000" pitchFamily="65" charset="-120"/>
                <a:cs typeface="新細明體" panose="02020500000000000000" pitchFamily="18" charset="-120"/>
              </a:rPr>
              <a:t>親子關係處理</a:t>
            </a:r>
            <a:endParaRPr lang="en-US" altLang="zh-TW" sz="1100" dirty="0">
              <a:effectLst/>
              <a:ea typeface="標楷體" panose="03000509000000000000" pitchFamily="65" charset="-120"/>
              <a:cs typeface="新細明體" panose="02020500000000000000" pitchFamily="18" charset="-120"/>
            </a:endParaRPr>
          </a:p>
          <a:p>
            <a:r>
              <a:rPr lang="en-US" altLang="zh-TW" sz="1100" dirty="0">
                <a:effectLst/>
                <a:ea typeface="標楷體" panose="03000509000000000000" pitchFamily="65" charset="-120"/>
                <a:cs typeface="新細明體" panose="02020500000000000000" pitchFamily="18" charset="-120"/>
              </a:rPr>
              <a:t>.</a:t>
            </a:r>
            <a:r>
              <a:rPr lang="zh-TW" altLang="zh-TW" sz="1100" dirty="0">
                <a:effectLst/>
                <a:ea typeface="標楷體" panose="03000509000000000000" pitchFamily="65" charset="-120"/>
                <a:cs typeface="新細明體" panose="02020500000000000000" pitchFamily="18" charset="-120"/>
              </a:rPr>
              <a:t>兒童與青少年個別與團體諮商</a:t>
            </a:r>
            <a:endParaRPr lang="en-US" altLang="zh-TW" sz="1100" dirty="0">
              <a:effectLst/>
              <a:ea typeface="標楷體" panose="03000509000000000000" pitchFamily="65" charset="-120"/>
              <a:cs typeface="新細明體" panose="02020500000000000000" pitchFamily="18" charset="-120"/>
            </a:endParaRPr>
          </a:p>
          <a:p>
            <a:r>
              <a:rPr lang="en-US" altLang="zh-TW" sz="1100" dirty="0">
                <a:effectLst/>
                <a:ea typeface="標楷體" panose="03000509000000000000" pitchFamily="65" charset="-120"/>
                <a:cs typeface="新細明體" panose="02020500000000000000" pitchFamily="18" charset="-120"/>
              </a:rPr>
              <a:t>.</a:t>
            </a:r>
            <a:r>
              <a:rPr lang="zh-TW" altLang="zh-TW" sz="1100" dirty="0">
                <a:effectLst/>
                <a:ea typeface="標楷體" panose="03000509000000000000" pitchFamily="65" charset="-120"/>
                <a:cs typeface="新細明體" panose="02020500000000000000" pitchFamily="18" charset="-120"/>
              </a:rPr>
              <a:t>員工協談與生涯諮商與輔導</a:t>
            </a:r>
            <a:endParaRPr lang="en-US" altLang="zh-TW" sz="1100" dirty="0">
              <a:effectLst/>
              <a:ea typeface="標楷體" panose="03000509000000000000" pitchFamily="65" charset="-120"/>
              <a:cs typeface="新細明體" panose="02020500000000000000" pitchFamily="18" charset="-120"/>
            </a:endParaRPr>
          </a:p>
          <a:p>
            <a:r>
              <a:rPr lang="en-US" altLang="zh-TW" sz="1100" dirty="0">
                <a:effectLst/>
                <a:ea typeface="標楷體" panose="03000509000000000000" pitchFamily="65" charset="-120"/>
                <a:cs typeface="新細明體" panose="02020500000000000000" pitchFamily="18" charset="-120"/>
              </a:rPr>
              <a:t>.</a:t>
            </a:r>
            <a:r>
              <a:rPr lang="zh-TW" altLang="zh-TW" sz="1100" dirty="0">
                <a:effectLst/>
                <a:ea typeface="標楷體" panose="03000509000000000000" pitchFamily="65" charset="-120"/>
                <a:cs typeface="新細明體" panose="02020500000000000000" pitchFamily="18" charset="-120"/>
              </a:rPr>
              <a:t>人際與情緒諮商</a:t>
            </a:r>
            <a:endParaRPr lang="en-US" altLang="zh-TW" sz="1100" dirty="0">
              <a:effectLst/>
              <a:ea typeface="標楷體" panose="03000509000000000000" pitchFamily="65" charset="-120"/>
              <a:cs typeface="新細明體" panose="02020500000000000000" pitchFamily="18" charset="-120"/>
            </a:endParaRPr>
          </a:p>
          <a:p>
            <a:r>
              <a:rPr lang="en-US" altLang="zh-TW" sz="1050" dirty="0">
                <a:effectLst/>
                <a:ea typeface="標楷體" panose="03000509000000000000" pitchFamily="65" charset="-120"/>
                <a:cs typeface="新細明體" panose="02020500000000000000" pitchFamily="18" charset="-120"/>
              </a:rPr>
              <a:t>.</a:t>
            </a:r>
            <a:r>
              <a:rPr lang="zh-TW" altLang="zh-TW" sz="1050" dirty="0">
                <a:effectLst/>
                <a:ea typeface="標楷體" panose="03000509000000000000" pitchFamily="65" charset="-120"/>
                <a:cs typeface="新細明體" panose="02020500000000000000" pitchFamily="18" charset="-120"/>
              </a:rPr>
              <a:t>正念治療</a:t>
            </a:r>
            <a:endParaRPr lang="en-US" altLang="zh-TW" sz="1050" dirty="0">
              <a:effectLst/>
              <a:ea typeface="標楷體" panose="03000509000000000000" pitchFamily="65" charset="-120"/>
              <a:cs typeface="新細明體" panose="02020500000000000000" pitchFamily="18" charset="-120"/>
            </a:endParaRPr>
          </a:p>
          <a:p>
            <a:r>
              <a:rPr lang="en-US" altLang="zh-TW" sz="1050" dirty="0">
                <a:effectLst/>
                <a:ea typeface="標楷體" panose="03000509000000000000" pitchFamily="65" charset="-120"/>
                <a:cs typeface="新細明體" panose="02020500000000000000" pitchFamily="18" charset="-120"/>
              </a:rPr>
              <a:t>.</a:t>
            </a:r>
            <a:r>
              <a:rPr lang="zh-TW" altLang="zh-TW" sz="1050" dirty="0">
                <a:effectLst/>
                <a:ea typeface="標楷體" panose="03000509000000000000" pitchFamily="65" charset="-120"/>
                <a:cs typeface="新細明體" panose="02020500000000000000" pitchFamily="18" charset="-120"/>
              </a:rPr>
              <a:t>冒險治療</a:t>
            </a:r>
            <a:endParaRPr lang="en-US" altLang="zh-TW" sz="1050" dirty="0">
              <a:effectLst/>
              <a:ea typeface="標楷體" panose="03000509000000000000" pitchFamily="65" charset="-120"/>
              <a:cs typeface="新細明體" panose="02020500000000000000" pitchFamily="18" charset="-120"/>
            </a:endParaRPr>
          </a:p>
          <a:p>
            <a:endParaRPr lang="en-US" altLang="zh-TW" sz="1050" b="1" dirty="0">
              <a:latin typeface="Century Gothic" panose="020B0502020202020204" pitchFamily="34" charset="0"/>
              <a:ea typeface="標楷體" panose="03000509000000000000" pitchFamily="65" charset="-120"/>
            </a:endParaRPr>
          </a:p>
          <a:p>
            <a:r>
              <a:rPr lang="zh-TW" altLang="en-US" sz="1050" b="1" dirty="0">
                <a:latin typeface="Century Gothic" panose="020B0502020202020204" pitchFamily="34" charset="0"/>
                <a:ea typeface="標楷體" panose="03000509000000000000" pitchFamily="65" charset="-120"/>
              </a:rPr>
              <a:t>聯繫方式</a:t>
            </a:r>
            <a:endParaRPr lang="en-US" altLang="zh-TW" sz="1050" b="1" dirty="0">
              <a:latin typeface="Century Gothic" panose="020B0502020202020204" pitchFamily="34" charset="0"/>
              <a:ea typeface="標楷體" panose="03000509000000000000" pitchFamily="65" charset="-120"/>
            </a:endParaRPr>
          </a:p>
          <a:p>
            <a:r>
              <a:rPr lang="zh-TW" altLang="en-US" sz="1000" dirty="0">
                <a:latin typeface="Century Gothic" panose="020B0502020202020204" pitchFamily="34" charset="0"/>
                <a:ea typeface="標楷體" panose="03000509000000000000" pitchFamily="65" charset="-120"/>
              </a:rPr>
              <a:t>地址</a:t>
            </a:r>
            <a:r>
              <a:rPr lang="en-US" altLang="zh-TW" sz="1000" dirty="0">
                <a:latin typeface="Century Gothic" panose="020B0502020202020204" pitchFamily="34" charset="0"/>
                <a:ea typeface="標楷體" panose="03000509000000000000" pitchFamily="65" charset="-120"/>
              </a:rPr>
              <a:t>:</a:t>
            </a:r>
            <a:r>
              <a:rPr lang="zh-TW" altLang="en-US" sz="1000" dirty="0">
                <a:latin typeface="Century Gothic" panose="020B0502020202020204" pitchFamily="34" charset="0"/>
                <a:ea typeface="標楷體" panose="03000509000000000000" pitchFamily="65" charset="-120"/>
              </a:rPr>
              <a:t>桃園市楊梅區楊新北路</a:t>
            </a:r>
            <a:r>
              <a:rPr lang="en-US" altLang="zh-TW" sz="1000" dirty="0">
                <a:latin typeface="Century Gothic" panose="020B0502020202020204" pitchFamily="34" charset="0"/>
                <a:ea typeface="標楷體" panose="03000509000000000000" pitchFamily="65" charset="-120"/>
              </a:rPr>
              <a:t>162</a:t>
            </a:r>
            <a:r>
              <a:rPr lang="zh-TW" altLang="en-US" sz="1000" dirty="0">
                <a:latin typeface="Century Gothic" panose="020B0502020202020204" pitchFamily="34" charset="0"/>
                <a:ea typeface="標楷體" panose="03000509000000000000" pitchFamily="65" charset="-120"/>
              </a:rPr>
              <a:t>號</a:t>
            </a:r>
            <a:endParaRPr lang="en-US" altLang="zh-TW" sz="1000" dirty="0">
              <a:latin typeface="Century Gothic" panose="020B0502020202020204" pitchFamily="34" charset="0"/>
              <a:ea typeface="標楷體" panose="03000509000000000000" pitchFamily="65" charset="-120"/>
            </a:endParaRPr>
          </a:p>
          <a:p>
            <a:r>
              <a:rPr lang="zh-TW" altLang="en-US" sz="1000" dirty="0">
                <a:latin typeface="Century Gothic" panose="020B0502020202020204" pitchFamily="34" charset="0"/>
                <a:ea typeface="標楷體" panose="03000509000000000000" pitchFamily="65" charset="-120"/>
              </a:rPr>
              <a:t>電話</a:t>
            </a:r>
            <a:r>
              <a:rPr lang="en-US" altLang="zh-TW" sz="1000" dirty="0">
                <a:latin typeface="Century Gothic" panose="020B0502020202020204" pitchFamily="34" charset="0"/>
                <a:ea typeface="標楷體" panose="03000509000000000000" pitchFamily="65" charset="-120"/>
              </a:rPr>
              <a:t>:</a:t>
            </a:r>
            <a:r>
              <a:rPr lang="en-US" altLang="zh-TW" sz="1000" i="0" dirty="0">
                <a:solidFill>
                  <a:srgbClr val="333333"/>
                </a:solidFill>
                <a:effectLst/>
                <a:latin typeface="Open Sans" panose="020B0604020202020204" pitchFamily="34" charset="0"/>
              </a:rPr>
              <a:t>03-4855730 </a:t>
            </a:r>
            <a:r>
              <a:rPr lang="zh-TW" altLang="en-US" sz="1000" i="0" dirty="0">
                <a:solidFill>
                  <a:srgbClr val="333333"/>
                </a:solidFill>
                <a:effectLst/>
                <a:latin typeface="Open Sans" panose="020B0604020202020204" pitchFamily="34" charset="0"/>
              </a:rPr>
              <a:t>分機</a:t>
            </a:r>
            <a:r>
              <a:rPr lang="en-US" altLang="zh-TW" sz="1000" i="0" dirty="0">
                <a:solidFill>
                  <a:srgbClr val="333333"/>
                </a:solidFill>
                <a:effectLst/>
                <a:latin typeface="Open Sans" panose="020B0604020202020204" pitchFamily="34" charset="0"/>
              </a:rPr>
              <a:t>11</a:t>
            </a:r>
            <a:endParaRPr lang="en-US" altLang="zh-TW" sz="1000" dirty="0">
              <a:latin typeface="Century Gothic" panose="020B0502020202020204" pitchFamily="34" charset="0"/>
              <a:ea typeface="標楷體" panose="03000509000000000000" pitchFamily="65" charset="-120"/>
            </a:endParaRPr>
          </a:p>
          <a:p>
            <a:r>
              <a:rPr lang="zh-TW" altLang="en-US" sz="1000" dirty="0">
                <a:latin typeface="Century Gothic" panose="020B0502020202020204" pitchFamily="34" charset="0"/>
                <a:ea typeface="標楷體" panose="03000509000000000000" pitchFamily="65" charset="-120"/>
              </a:rPr>
              <a:t>信箱</a:t>
            </a:r>
            <a:r>
              <a:rPr lang="en-US" altLang="zh-TW" sz="1000" dirty="0">
                <a:latin typeface="Century Gothic" panose="020B0502020202020204" pitchFamily="34" charset="0"/>
                <a:ea typeface="標楷體" panose="03000509000000000000" pitchFamily="65" charset="-120"/>
              </a:rPr>
              <a:t>:</a:t>
            </a:r>
            <a:r>
              <a:rPr lang="en-US" altLang="zh-TW" sz="1000" i="0" dirty="0">
                <a:solidFill>
                  <a:srgbClr val="333333"/>
                </a:solidFill>
                <a:effectLst/>
                <a:latin typeface="Alatsi"/>
              </a:rPr>
              <a:t>cailingpsy@gmail.com</a:t>
            </a:r>
            <a:endParaRPr lang="en-US" altLang="zh-TW" sz="1000" dirty="0">
              <a:latin typeface="Century Gothic" panose="020B0502020202020204" pitchFamily="34" charset="0"/>
              <a:ea typeface="標楷體" panose="03000509000000000000" pitchFamily="65" charset="-120"/>
            </a:endParaRPr>
          </a:p>
          <a:p>
            <a:r>
              <a:rPr lang="zh-TW" altLang="en-US" sz="1000" dirty="0">
                <a:latin typeface="Century Gothic" panose="020B0502020202020204" pitchFamily="34" charset="0"/>
                <a:ea typeface="標楷體" panose="03000509000000000000" pitchFamily="65" charset="-120"/>
              </a:rPr>
              <a:t>網頁</a:t>
            </a:r>
            <a:r>
              <a:rPr lang="en-US" altLang="zh-TW" sz="1000" dirty="0">
                <a:latin typeface="Century Gothic" panose="020B0502020202020204" pitchFamily="34" charset="0"/>
                <a:ea typeface="標楷體" panose="03000509000000000000" pitchFamily="65" charset="-120"/>
              </a:rPr>
              <a:t>:www.cailingc.com.tw/</a:t>
            </a:r>
          </a:p>
          <a:p>
            <a:r>
              <a:rPr lang="zh-TW" altLang="en-US" sz="1000" dirty="0">
                <a:latin typeface="Century Gothic" panose="020B0502020202020204" pitchFamily="34" charset="0"/>
                <a:ea typeface="標楷體" panose="03000509000000000000" pitchFamily="65" charset="-120"/>
              </a:rPr>
              <a:t>       </a:t>
            </a:r>
            <a:r>
              <a:rPr lang="en-US" altLang="zh-TW" sz="1000" dirty="0">
                <a:latin typeface="Century Gothic" panose="020B0502020202020204" pitchFamily="34" charset="0"/>
                <a:ea typeface="標楷體" panose="03000509000000000000" pitchFamily="65" charset="-120"/>
              </a:rPr>
              <a:t>(</a:t>
            </a:r>
            <a:r>
              <a:rPr lang="zh-TW" altLang="en-US" sz="1000" dirty="0">
                <a:latin typeface="Century Gothic" panose="020B0502020202020204" pitchFamily="34" charset="0"/>
                <a:ea typeface="標楷體" panose="03000509000000000000" pitchFamily="65" charset="-120"/>
              </a:rPr>
              <a:t>諮商所</a:t>
            </a:r>
            <a:r>
              <a:rPr lang="en-US" altLang="zh-TW" sz="1000" dirty="0">
                <a:latin typeface="Century Gothic" panose="020B0502020202020204" pitchFamily="34" charset="0"/>
                <a:ea typeface="標楷體" panose="03000509000000000000" pitchFamily="65" charset="-120"/>
              </a:rPr>
              <a:t>)</a:t>
            </a:r>
          </a:p>
          <a:p>
            <a:endParaRPr lang="en-US" altLang="zh-TW" sz="1000" dirty="0">
              <a:latin typeface="Century Gothic" panose="020B0502020202020204" pitchFamily="34" charset="0"/>
              <a:ea typeface="標楷體" panose="03000509000000000000" pitchFamily="65" charset="-120"/>
            </a:endParaRPr>
          </a:p>
          <a:p>
            <a:endParaRPr lang="en-US" altLang="zh-TW" sz="1000" dirty="0">
              <a:latin typeface="Century Gothic" panose="020B0502020202020204" pitchFamily="34" charset="0"/>
              <a:ea typeface="標楷體" panose="03000509000000000000" pitchFamily="65" charset="-120"/>
            </a:endParaRPr>
          </a:p>
          <a:p>
            <a:endParaRPr lang="en-US" altLang="zh-TW" sz="1000" dirty="0">
              <a:latin typeface="Century Gothic" panose="020B0502020202020204" pitchFamily="34" charset="0"/>
              <a:ea typeface="標楷體" panose="03000509000000000000" pitchFamily="65" charset="-120"/>
            </a:endParaRPr>
          </a:p>
          <a:p>
            <a:r>
              <a:rPr lang="zh-TW" altLang="en-US" sz="1100" dirty="0">
                <a:latin typeface="華康宗楷體W7" panose="03000709000000000000" pitchFamily="65" charset="-120"/>
                <a:ea typeface="華康宗楷體W7" panose="03000709000000000000" pitchFamily="65" charset="-120"/>
              </a:rPr>
              <a:t>企業服務專長</a:t>
            </a:r>
            <a:endParaRPr lang="en-US" altLang="zh-TW" sz="1100" dirty="0">
              <a:latin typeface="華康宗楷體W7" panose="03000709000000000000" pitchFamily="65" charset="-120"/>
              <a:ea typeface="華康宗楷體W7" panose="03000709000000000000" pitchFamily="65" charset="-120"/>
            </a:endParaRPr>
          </a:p>
          <a:p>
            <a:r>
              <a:rPr lang="zh-TW" altLang="en-US" sz="1100" dirty="0">
                <a:latin typeface="華康宗楷體W7" panose="03000709000000000000" pitchFamily="65" charset="-120"/>
                <a:ea typeface="華康宗楷體W7" panose="03000709000000000000" pitchFamily="65" charset="-120"/>
              </a:rPr>
              <a:t>企業體驗教育</a:t>
            </a:r>
            <a:r>
              <a:rPr lang="en-US" altLang="zh-TW" sz="1100" dirty="0">
                <a:latin typeface="華康宗楷體W7" panose="03000709000000000000" pitchFamily="65" charset="-120"/>
                <a:ea typeface="華康宗楷體W7" panose="03000709000000000000" pitchFamily="65" charset="-120"/>
              </a:rPr>
              <a:t>/</a:t>
            </a:r>
            <a:r>
              <a:rPr lang="zh-TW" altLang="en-US" sz="1100" dirty="0">
                <a:latin typeface="華康宗楷體W7" panose="03000709000000000000" pitchFamily="65" charset="-120"/>
                <a:ea typeface="華康宗楷體W7" panose="03000709000000000000" pitchFamily="65" charset="-120"/>
              </a:rPr>
              <a:t>團體凝聚力</a:t>
            </a:r>
            <a:endParaRPr lang="en-US" altLang="zh-TW" sz="1100" dirty="0">
              <a:latin typeface="華康宗楷體W7" panose="03000709000000000000" pitchFamily="65" charset="-120"/>
              <a:ea typeface="華康宗楷體W7" panose="03000709000000000000" pitchFamily="65" charset="-120"/>
            </a:endParaRPr>
          </a:p>
        </p:txBody>
      </p:sp>
      <p:sp>
        <p:nvSpPr>
          <p:cNvPr id="9" name="文字方塊 8">
            <a:extLst>
              <a:ext uri="{FF2B5EF4-FFF2-40B4-BE49-F238E27FC236}">
                <a16:creationId xmlns:a16="http://schemas.microsoft.com/office/drawing/2014/main" id="{3FCE0DCA-2235-464C-B9B6-88BD3B93E697}"/>
              </a:ext>
            </a:extLst>
          </p:cNvPr>
          <p:cNvSpPr txBox="1"/>
          <p:nvPr/>
        </p:nvSpPr>
        <p:spPr>
          <a:xfrm>
            <a:off x="2278804" y="3720710"/>
            <a:ext cx="2797551" cy="26699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400" b="1" dirty="0">
                <a:latin typeface="Century Gothic" panose="020B0502020202020204" pitchFamily="34" charset="0"/>
                <a:ea typeface="微软雅黑" panose="020B0503020204020204" pitchFamily="34" charset="-122"/>
              </a:rPr>
              <a:t>專業證照</a:t>
            </a:r>
            <a:endParaRPr lang="en-US" altLang="zh-TW" sz="1400" b="1" dirty="0">
              <a:latin typeface="Century Gothic" panose="020B0502020202020204" pitchFamily="34" charset="0"/>
              <a:ea typeface="微软雅黑" panose="020B0503020204020204" pitchFamily="34" charset="-122"/>
            </a:endParaRPr>
          </a:p>
          <a:p>
            <a:r>
              <a:rPr lang="zh-TW" altLang="en-US" sz="1100" dirty="0">
                <a:latin typeface="文鼎粗隸" panose="03000809000000000000" pitchFamily="65" charset="-120"/>
                <a:ea typeface="文鼎粗隸" panose="03000809000000000000" pitchFamily="65" charset="-120"/>
              </a:rPr>
              <a:t>心理師督導</a:t>
            </a:r>
            <a:r>
              <a:rPr lang="en-US" altLang="zh-TW" sz="1100" dirty="0">
                <a:latin typeface="文鼎粗隸" panose="03000809000000000000" pitchFamily="65" charset="-120"/>
                <a:ea typeface="文鼎粗隸" panose="03000809000000000000" pitchFamily="65" charset="-120"/>
              </a:rPr>
              <a:t>:</a:t>
            </a:r>
            <a:r>
              <a:rPr lang="zh-TW" altLang="en-US" sz="1100" b="1" i="0" dirty="0">
                <a:solidFill>
                  <a:srgbClr val="000000"/>
                </a:solidFill>
                <a:effectLst/>
                <a:latin typeface="文鼎粗隸" panose="03000809000000000000" pitchFamily="65" charset="-120"/>
                <a:ea typeface="文鼎粗隸" panose="03000809000000000000" pitchFamily="65" charset="-120"/>
              </a:rPr>
              <a:t>台輔諮督證字第</a:t>
            </a:r>
            <a:r>
              <a:rPr lang="en-US" altLang="zh-TW" sz="1100" b="1" i="0" dirty="0">
                <a:solidFill>
                  <a:srgbClr val="000000"/>
                </a:solidFill>
                <a:effectLst/>
                <a:latin typeface="文鼎粗隸" panose="03000809000000000000" pitchFamily="65" charset="-120"/>
                <a:ea typeface="文鼎粗隸" panose="03000809000000000000" pitchFamily="65" charset="-120"/>
              </a:rPr>
              <a:t>110023</a:t>
            </a:r>
            <a:r>
              <a:rPr lang="zh-TW" altLang="en-US" sz="1100" b="1" i="0" dirty="0">
                <a:solidFill>
                  <a:srgbClr val="000000"/>
                </a:solidFill>
                <a:effectLst/>
                <a:latin typeface="文鼎粗隸" panose="03000809000000000000" pitchFamily="65" charset="-120"/>
                <a:ea typeface="文鼎粗隸" panose="03000809000000000000" pitchFamily="65" charset="-120"/>
              </a:rPr>
              <a:t>號</a:t>
            </a:r>
            <a:endParaRPr lang="en-US" altLang="zh-TW" sz="1100" dirty="0">
              <a:latin typeface="文鼎粗隸" panose="03000809000000000000" pitchFamily="65" charset="-120"/>
              <a:ea typeface="文鼎粗隸" panose="03000809000000000000" pitchFamily="65" charset="-120"/>
            </a:endParaRPr>
          </a:p>
          <a:p>
            <a:r>
              <a:rPr lang="zh-TW" altLang="en-US" sz="1100" b="1" i="0" dirty="0">
                <a:solidFill>
                  <a:srgbClr val="000000"/>
                </a:solidFill>
                <a:effectLst/>
                <a:latin typeface="文鼎粗隸" panose="03000809000000000000" pitchFamily="65" charset="-120"/>
                <a:ea typeface="文鼎粗隸" panose="03000809000000000000" pitchFamily="65" charset="-120"/>
              </a:rPr>
              <a:t>諮商心理師</a:t>
            </a:r>
            <a:r>
              <a:rPr lang="en-US" altLang="zh-TW" sz="1100" b="1" i="0" dirty="0">
                <a:solidFill>
                  <a:srgbClr val="000000"/>
                </a:solidFill>
                <a:effectLst/>
                <a:latin typeface="文鼎粗隸" panose="03000809000000000000" pitchFamily="65" charset="-120"/>
                <a:ea typeface="文鼎粗隸" panose="03000809000000000000" pitchFamily="65" charset="-120"/>
              </a:rPr>
              <a:t>:</a:t>
            </a:r>
            <a:r>
              <a:rPr lang="zh-TW" altLang="en-US" sz="1100" b="1" i="0" dirty="0">
                <a:solidFill>
                  <a:srgbClr val="000000"/>
                </a:solidFill>
                <a:effectLst/>
                <a:latin typeface="文鼎粗隸" panose="03000809000000000000" pitchFamily="65" charset="-120"/>
                <a:ea typeface="文鼎粗隸" panose="03000809000000000000" pitchFamily="65" charset="-120"/>
              </a:rPr>
              <a:t>諮心字第</a:t>
            </a:r>
            <a:r>
              <a:rPr lang="en-US" altLang="zh-TW" sz="1100" b="1" i="0" dirty="0">
                <a:solidFill>
                  <a:srgbClr val="000000"/>
                </a:solidFill>
                <a:effectLst/>
                <a:latin typeface="文鼎粗隸" panose="03000809000000000000" pitchFamily="65" charset="-120"/>
                <a:ea typeface="文鼎粗隸" panose="03000809000000000000" pitchFamily="65" charset="-120"/>
              </a:rPr>
              <a:t>002990</a:t>
            </a:r>
            <a:r>
              <a:rPr lang="zh-TW" altLang="en-US" sz="1100" b="1" i="0" dirty="0">
                <a:solidFill>
                  <a:srgbClr val="000000"/>
                </a:solidFill>
                <a:effectLst/>
                <a:latin typeface="文鼎粗隸" panose="03000809000000000000" pitchFamily="65" charset="-120"/>
                <a:ea typeface="文鼎粗隸" panose="03000809000000000000" pitchFamily="65" charset="-120"/>
              </a:rPr>
              <a:t>號</a:t>
            </a:r>
            <a:endParaRPr lang="en-US" altLang="zh-TW" sz="1100" b="1" i="0" dirty="0">
              <a:solidFill>
                <a:srgbClr val="000000"/>
              </a:solidFill>
              <a:effectLst/>
              <a:latin typeface="文鼎粗隸" panose="03000809000000000000" pitchFamily="65" charset="-120"/>
              <a:ea typeface="文鼎粗隸" panose="03000809000000000000" pitchFamily="65" charset="-120"/>
            </a:endParaRPr>
          </a:p>
          <a:p>
            <a:r>
              <a:rPr lang="zh-TW" altLang="en-US" sz="1100" b="1" dirty="0">
                <a:solidFill>
                  <a:srgbClr val="000000"/>
                </a:solidFill>
                <a:latin typeface="文鼎粗隸" panose="03000809000000000000" pitchFamily="65" charset="-120"/>
                <a:ea typeface="文鼎粗隸" panose="03000809000000000000" pitchFamily="65" charset="-120"/>
              </a:rPr>
              <a:t>大學講師</a:t>
            </a:r>
            <a:r>
              <a:rPr lang="en-US" altLang="zh-TW" sz="1100" b="1" dirty="0">
                <a:solidFill>
                  <a:srgbClr val="000000"/>
                </a:solidFill>
                <a:latin typeface="文鼎粗隸" panose="03000809000000000000" pitchFamily="65" charset="-120"/>
                <a:ea typeface="文鼎粗隸" panose="03000809000000000000" pitchFamily="65" charset="-120"/>
              </a:rPr>
              <a:t>:</a:t>
            </a:r>
            <a:r>
              <a:rPr lang="zh-TW" altLang="en-US" sz="1100" b="1" i="0" dirty="0">
                <a:solidFill>
                  <a:srgbClr val="000000"/>
                </a:solidFill>
                <a:effectLst/>
                <a:latin typeface="文鼎粗隸" panose="03000809000000000000" pitchFamily="65" charset="-120"/>
                <a:ea typeface="文鼎粗隸" panose="03000809000000000000" pitchFamily="65" charset="-120"/>
              </a:rPr>
              <a:t>講字第</a:t>
            </a:r>
            <a:r>
              <a:rPr lang="en-US" altLang="zh-TW" sz="1100" b="1" i="0" dirty="0">
                <a:solidFill>
                  <a:srgbClr val="000000"/>
                </a:solidFill>
                <a:effectLst/>
                <a:latin typeface="文鼎粗隸" panose="03000809000000000000" pitchFamily="65" charset="-120"/>
                <a:ea typeface="文鼎粗隸" panose="03000809000000000000" pitchFamily="65" charset="-120"/>
              </a:rPr>
              <a:t>147239</a:t>
            </a:r>
            <a:r>
              <a:rPr lang="zh-TW" altLang="en-US" sz="1100" b="1" i="0" dirty="0">
                <a:solidFill>
                  <a:srgbClr val="000000"/>
                </a:solidFill>
                <a:effectLst/>
                <a:latin typeface="文鼎粗隸" panose="03000809000000000000" pitchFamily="65" charset="-120"/>
                <a:ea typeface="文鼎粗隸" panose="03000809000000000000" pitchFamily="65" charset="-120"/>
              </a:rPr>
              <a:t>號</a:t>
            </a:r>
            <a:endParaRPr lang="en-US" altLang="zh-TW" sz="1100" b="1" i="0" dirty="0">
              <a:solidFill>
                <a:srgbClr val="000000"/>
              </a:solidFill>
              <a:effectLst/>
              <a:latin typeface="文鼎粗隸" panose="03000809000000000000" pitchFamily="65" charset="-120"/>
              <a:ea typeface="文鼎粗隸" panose="03000809000000000000" pitchFamily="65" charset="-120"/>
            </a:endParaRPr>
          </a:p>
          <a:p>
            <a:endParaRPr lang="en-US" altLang="zh-TW" sz="1100" b="1" dirty="0">
              <a:solidFill>
                <a:srgbClr val="000000"/>
              </a:solidFill>
              <a:latin typeface="文鼎粗隸" panose="03000809000000000000" pitchFamily="65" charset="-120"/>
              <a:ea typeface="文鼎粗隸" panose="03000809000000000000" pitchFamily="65" charset="-120"/>
            </a:endParaRPr>
          </a:p>
          <a:p>
            <a:endParaRPr lang="en-US" altLang="zh-TW" sz="1100" b="1" dirty="0">
              <a:solidFill>
                <a:srgbClr val="000000"/>
              </a:solidFill>
              <a:latin typeface="文鼎粗隸" panose="03000809000000000000" pitchFamily="65" charset="-120"/>
              <a:ea typeface="文鼎粗隸" panose="03000809000000000000" pitchFamily="65" charset="-120"/>
            </a:endParaRPr>
          </a:p>
          <a:p>
            <a:r>
              <a:rPr lang="zh-TW" altLang="en-US" sz="1400" dirty="0">
                <a:latin typeface="華康宗楷體W7" panose="03000709000000000000" pitchFamily="65" charset="-120"/>
                <a:ea typeface="華康宗楷體W7" panose="03000709000000000000" pitchFamily="65" charset="-120"/>
              </a:rPr>
              <a:t>現職</a:t>
            </a:r>
            <a:endParaRPr lang="en-US" altLang="zh-TW" sz="1400" dirty="0">
              <a:latin typeface="華康宗楷體W7" panose="03000709000000000000" pitchFamily="65" charset="-120"/>
              <a:ea typeface="華康宗楷體W7" panose="03000709000000000000" pitchFamily="65" charset="-120"/>
            </a:endParaRPr>
          </a:p>
          <a:p>
            <a:r>
              <a:rPr lang="en-US" altLang="zh-TW" sz="1050" b="1" kern="0" dirty="0">
                <a:effectLst/>
                <a:latin typeface="Calibri" panose="020F0502020204030204" pitchFamily="34" charset="0"/>
                <a:ea typeface="標楷體" panose="03000509000000000000" pitchFamily="65" charset="-120"/>
                <a:cs typeface="新細明體" panose="02020500000000000000" pitchFamily="18" charset="-120"/>
              </a:rPr>
              <a:t>.</a:t>
            </a:r>
            <a:r>
              <a:rPr lang="zh-TW" altLang="zh-TW" sz="1050" b="1" kern="0" dirty="0">
                <a:effectLst/>
                <a:latin typeface="Calibri" panose="020F0502020204030204" pitchFamily="34" charset="0"/>
                <a:ea typeface="標楷體" panose="03000509000000000000" pitchFamily="65" charset="-120"/>
                <a:cs typeface="新細明體" panose="02020500000000000000" pitchFamily="18" charset="-120"/>
              </a:rPr>
              <a:t>采靈心理諮商所  </a:t>
            </a:r>
            <a:r>
              <a:rPr lang="zh-TW" altLang="zh-TW" sz="1050" kern="0" dirty="0">
                <a:effectLst/>
                <a:latin typeface="Calibri" panose="020F0502020204030204" pitchFamily="34" charset="0"/>
                <a:ea typeface="標楷體" panose="03000509000000000000" pitchFamily="65" charset="-120"/>
                <a:cs typeface="新細明體" panose="02020500000000000000" pitchFamily="18" charset="-120"/>
              </a:rPr>
              <a:t>所長</a:t>
            </a:r>
            <a:endParaRPr lang="zh-TW" altLang="zh-TW" sz="105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r>
              <a:rPr lang="en-US" altLang="zh-TW" sz="1050" b="1" kern="0" dirty="0">
                <a:effectLst/>
                <a:latin typeface="Calibri" panose="020F0502020204030204" pitchFamily="34" charset="0"/>
                <a:ea typeface="標楷體" panose="03000509000000000000" pitchFamily="65" charset="-120"/>
                <a:cs typeface="新細明體" panose="02020500000000000000" pitchFamily="18" charset="-120"/>
              </a:rPr>
              <a:t>.</a:t>
            </a:r>
            <a:r>
              <a:rPr lang="zh-TW" altLang="zh-TW" sz="1050" b="1" kern="0" dirty="0">
                <a:effectLst/>
                <a:latin typeface="Calibri" panose="020F0502020204030204" pitchFamily="34" charset="0"/>
                <a:ea typeface="標楷體" panose="03000509000000000000" pitchFamily="65" charset="-120"/>
                <a:cs typeface="新細明體" panose="02020500000000000000" pitchFamily="18" charset="-120"/>
              </a:rPr>
              <a:t>社團法人桃園市遠樂心理健康關懷協會 </a:t>
            </a:r>
            <a:r>
              <a:rPr lang="zh-TW" altLang="zh-TW" sz="1050" kern="0" dirty="0">
                <a:effectLst/>
                <a:latin typeface="Calibri" panose="020F0502020204030204" pitchFamily="34" charset="0"/>
                <a:ea typeface="標楷體" panose="03000509000000000000" pitchFamily="65" charset="-120"/>
                <a:cs typeface="新細明體" panose="02020500000000000000" pitchFamily="18" charset="-120"/>
              </a:rPr>
              <a:t>會長</a:t>
            </a:r>
            <a:r>
              <a:rPr lang="zh-TW" altLang="zh-TW" sz="1050" b="1" kern="0" dirty="0">
                <a:effectLst/>
                <a:latin typeface="Calibri" panose="020F0502020204030204" pitchFamily="34" charset="0"/>
                <a:ea typeface="標楷體" panose="03000509000000000000" pitchFamily="65" charset="-120"/>
                <a:cs typeface="新細明體" panose="02020500000000000000" pitchFamily="18" charset="-120"/>
              </a:rPr>
              <a:t> </a:t>
            </a:r>
            <a:r>
              <a:rPr lang="en-US" altLang="zh-TW" sz="1050" kern="0" dirty="0">
                <a:effectLst/>
                <a:latin typeface="標楷體" panose="03000509000000000000" pitchFamily="65" charset="-120"/>
                <a:ea typeface="新細明體" panose="02020500000000000000" pitchFamily="18" charset="-120"/>
                <a:cs typeface="新細明體" panose="02020500000000000000" pitchFamily="18" charset="-120"/>
              </a:rPr>
              <a:t>    </a:t>
            </a:r>
            <a:endParaRPr lang="zh-TW" altLang="zh-TW" sz="105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r>
              <a:rPr lang="en-US" altLang="zh-TW" sz="1050" b="1" kern="0" dirty="0">
                <a:effectLst/>
                <a:latin typeface="Calibri" panose="020F0502020204030204" pitchFamily="34" charset="0"/>
                <a:ea typeface="標楷體" panose="03000509000000000000" pitchFamily="65" charset="-120"/>
                <a:cs typeface="新細明體" panose="02020500000000000000" pitchFamily="18" charset="-120"/>
              </a:rPr>
              <a:t>.</a:t>
            </a:r>
            <a:r>
              <a:rPr lang="zh-TW" altLang="zh-TW" sz="1050" b="1" kern="0" dirty="0">
                <a:effectLst/>
                <a:latin typeface="Calibri" panose="020F0502020204030204" pitchFamily="34" charset="0"/>
                <a:ea typeface="標楷體" panose="03000509000000000000" pitchFamily="65" charset="-120"/>
                <a:cs typeface="新細明體" panose="02020500000000000000" pitchFamily="18" charset="-120"/>
              </a:rPr>
              <a:t>玄奘大學</a:t>
            </a:r>
            <a:r>
              <a:rPr lang="en-US" altLang="zh-TW" sz="1050" b="1" kern="0" dirty="0">
                <a:effectLst/>
                <a:latin typeface="Calibri" panose="020F0502020204030204" pitchFamily="34" charset="0"/>
                <a:ea typeface="標楷體" panose="03000509000000000000" pitchFamily="65" charset="-120"/>
                <a:cs typeface="新細明體" panose="02020500000000000000" pitchFamily="18" charset="-120"/>
              </a:rPr>
              <a:t>        </a:t>
            </a:r>
            <a:r>
              <a:rPr lang="zh-TW" altLang="zh-TW" sz="1050" kern="0" dirty="0">
                <a:effectLst/>
                <a:latin typeface="Calibri" panose="020F0502020204030204" pitchFamily="34" charset="0"/>
                <a:ea typeface="標楷體" panose="03000509000000000000" pitchFamily="65" charset="-120"/>
                <a:cs typeface="新細明體" panose="02020500000000000000" pitchFamily="18" charset="-120"/>
              </a:rPr>
              <a:t>兼任講師</a:t>
            </a:r>
            <a:r>
              <a:rPr lang="en-US" altLang="zh-TW" sz="1050" kern="0" dirty="0">
                <a:effectLst/>
                <a:latin typeface="標楷體" panose="03000509000000000000" pitchFamily="65" charset="-120"/>
                <a:ea typeface="新細明體" panose="02020500000000000000" pitchFamily="18" charset="-120"/>
                <a:cs typeface="新細明體" panose="02020500000000000000" pitchFamily="18" charset="-120"/>
              </a:rPr>
              <a:t>  </a:t>
            </a:r>
            <a:endParaRPr lang="zh-TW" altLang="zh-TW" sz="105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r>
              <a:rPr lang="en-US" altLang="zh-TW" sz="1050" b="1" kern="0" dirty="0">
                <a:effectLst/>
                <a:latin typeface="Calibri" panose="020F0502020204030204" pitchFamily="34" charset="0"/>
                <a:ea typeface="標楷體" panose="03000509000000000000" pitchFamily="65" charset="-120"/>
                <a:cs typeface="新細明體" panose="02020500000000000000" pitchFamily="18" charset="-120"/>
              </a:rPr>
              <a:t>.</a:t>
            </a:r>
            <a:r>
              <a:rPr lang="zh-TW" altLang="zh-TW" sz="1050" b="1" kern="0" dirty="0">
                <a:effectLst/>
                <a:latin typeface="Calibri" panose="020F0502020204030204" pitchFamily="34" charset="0"/>
                <a:ea typeface="標楷體" panose="03000509000000000000" pitchFamily="65" charset="-120"/>
                <a:cs typeface="新細明體" panose="02020500000000000000" pitchFamily="18" charset="-120"/>
              </a:rPr>
              <a:t>桃園家扶中心</a:t>
            </a:r>
            <a:r>
              <a:rPr lang="en-US" altLang="zh-TW" sz="1050" kern="0" dirty="0">
                <a:effectLst/>
                <a:latin typeface="標楷體" panose="03000509000000000000" pitchFamily="65" charset="-120"/>
                <a:ea typeface="新細明體" panose="02020500000000000000" pitchFamily="18" charset="-120"/>
                <a:cs typeface="新細明體" panose="02020500000000000000" pitchFamily="18" charset="-120"/>
              </a:rPr>
              <a:t>    </a:t>
            </a:r>
            <a:r>
              <a:rPr lang="zh-TW" altLang="zh-TW" sz="1050" kern="0" dirty="0">
                <a:effectLst/>
                <a:latin typeface="Calibri" panose="020F0502020204030204" pitchFamily="34" charset="0"/>
                <a:ea typeface="標楷體" panose="03000509000000000000" pitchFamily="65" charset="-120"/>
                <a:cs typeface="新細明體" panose="02020500000000000000" pitchFamily="18" charset="-120"/>
              </a:rPr>
              <a:t>特約心理師</a:t>
            </a:r>
            <a:endParaRPr lang="zh-TW" altLang="zh-TW" sz="105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>
              <a:tabLst>
                <a:tab pos="3105150" algn="ctr"/>
                <a:tab pos="6210300" algn="r"/>
              </a:tabLst>
            </a:pPr>
            <a:r>
              <a:rPr lang="en-US" altLang="zh-TW" sz="1050" b="1" kern="0" dirty="0">
                <a:effectLst/>
                <a:latin typeface="Calibri" panose="020F0502020204030204" pitchFamily="34" charset="0"/>
                <a:ea typeface="標楷體" panose="03000509000000000000" pitchFamily="65" charset="-120"/>
                <a:cs typeface="新細明體" panose="02020500000000000000" pitchFamily="18" charset="-120"/>
              </a:rPr>
              <a:t>.</a:t>
            </a:r>
            <a:r>
              <a:rPr lang="zh-TW" altLang="zh-TW" sz="1050" b="1" kern="0" dirty="0">
                <a:effectLst/>
                <a:latin typeface="Calibri" panose="020F0502020204030204" pitchFamily="34" charset="0"/>
                <a:ea typeface="標楷體" panose="03000509000000000000" pitchFamily="65" charset="-120"/>
                <a:cs typeface="新細明體" panose="02020500000000000000" pitchFamily="18" charset="-120"/>
              </a:rPr>
              <a:t>桃園市社會局身障者與家庭心理輔導支持服務</a:t>
            </a:r>
            <a:r>
              <a:rPr lang="en-US" altLang="zh-TW" sz="1050" b="1" kern="0" dirty="0">
                <a:effectLst/>
                <a:latin typeface="Calibri" panose="020F0502020204030204" pitchFamily="34" charset="0"/>
                <a:ea typeface="標楷體" panose="03000509000000000000" pitchFamily="65" charset="-120"/>
                <a:cs typeface="新細明體" panose="02020500000000000000" pitchFamily="18" charset="-120"/>
              </a:rPr>
              <a:t>        </a:t>
            </a:r>
            <a:r>
              <a:rPr lang="zh-TW" altLang="zh-TW" sz="1050" kern="0" dirty="0">
                <a:effectLst/>
                <a:latin typeface="Calibri" panose="020F0502020204030204" pitchFamily="34" charset="0"/>
                <a:ea typeface="標楷體" panose="03000509000000000000" pitchFamily="65" charset="-120"/>
                <a:cs typeface="新細明體" panose="02020500000000000000" pitchFamily="18" charset="-120"/>
              </a:rPr>
              <a:t>特約心理師</a:t>
            </a:r>
            <a:endParaRPr lang="zh-TW" altLang="zh-TW" sz="105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r>
              <a:rPr lang="en-US" altLang="zh-TW" sz="1050" b="1" dirty="0">
                <a:effectLst/>
                <a:ea typeface="標楷體" panose="03000509000000000000" pitchFamily="65" charset="-120"/>
                <a:cs typeface="新細明體" panose="02020500000000000000" pitchFamily="18" charset="-120"/>
              </a:rPr>
              <a:t>.</a:t>
            </a:r>
            <a:r>
              <a:rPr lang="zh-TW" altLang="zh-TW" sz="1050" b="1" dirty="0">
                <a:effectLst/>
                <a:ea typeface="標楷體" panose="03000509000000000000" pitchFamily="65" charset="-120"/>
                <a:cs typeface="新細明體" panose="02020500000000000000" pitchFamily="18" charset="-120"/>
              </a:rPr>
              <a:t>新竹縣</a:t>
            </a:r>
            <a:r>
              <a:rPr lang="zh-TW" altLang="zh-TW" sz="1050" b="1" dirty="0">
                <a:effectLst/>
                <a:ea typeface="新細明體" panose="02020500000000000000" pitchFamily="18" charset="-120"/>
                <a:cs typeface="新細明體" panose="02020500000000000000" pitchFamily="18" charset="-120"/>
              </a:rPr>
              <a:t>、</a:t>
            </a:r>
            <a:r>
              <a:rPr lang="zh-TW" altLang="zh-TW" sz="1050" b="1" dirty="0">
                <a:effectLst/>
                <a:ea typeface="標楷體" panose="03000509000000000000" pitchFamily="65" charset="-120"/>
                <a:cs typeface="新細明體" panose="02020500000000000000" pitchFamily="18" charset="-120"/>
              </a:rPr>
              <a:t>苗栗縣家庭教育中心 </a:t>
            </a:r>
            <a:r>
              <a:rPr lang="zh-TW" altLang="zh-TW" sz="1050" dirty="0">
                <a:effectLst/>
                <a:ea typeface="標楷體" panose="03000509000000000000" pitchFamily="65" charset="-120"/>
                <a:cs typeface="新細明體" panose="02020500000000000000" pitchFamily="18" charset="-120"/>
              </a:rPr>
              <a:t>接線志工督導</a:t>
            </a:r>
            <a:endParaRPr lang="en-US" altLang="zh-TW" sz="1050" dirty="0">
              <a:latin typeface="華康宗楷體W7" panose="03000709000000000000" pitchFamily="65" charset="-120"/>
              <a:ea typeface="華康宗楷體W7" panose="03000709000000000000" pitchFamily="65" charset="-120"/>
            </a:endParaRPr>
          </a:p>
          <a:p>
            <a:endParaRPr lang="zh-TW" altLang="en-US" sz="1100" b="1" dirty="0">
              <a:latin typeface="文鼎粗隸" panose="03000809000000000000" pitchFamily="65" charset="-120"/>
              <a:ea typeface="文鼎粗隸" panose="03000809000000000000" pitchFamily="65" charset="-120"/>
            </a:endParaRPr>
          </a:p>
        </p:txBody>
      </p:sp>
      <p:sp>
        <p:nvSpPr>
          <p:cNvPr id="21" name="文本框 66">
            <a:extLst>
              <a:ext uri="{FF2B5EF4-FFF2-40B4-BE49-F238E27FC236}">
                <a16:creationId xmlns:a16="http://schemas.microsoft.com/office/drawing/2014/main" id="{A37F148D-E2A1-46B9-8DE1-4FFFE493097A}"/>
              </a:ext>
            </a:extLst>
          </p:cNvPr>
          <p:cNvSpPr txBox="1"/>
          <p:nvPr/>
        </p:nvSpPr>
        <p:spPr>
          <a:xfrm>
            <a:off x="460304" y="240191"/>
            <a:ext cx="15146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報名路徑</a:t>
            </a:r>
            <a:endParaRPr lang="zh-CN" altLang="en-US" sz="2400" b="1" dirty="0">
              <a:solidFill>
                <a:schemeClr val="tx1">
                  <a:lumMod val="65000"/>
                  <a:lumOff val="3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pic>
        <p:nvPicPr>
          <p:cNvPr id="19" name="圖片 18">
            <a:extLst>
              <a:ext uri="{FF2B5EF4-FFF2-40B4-BE49-F238E27FC236}">
                <a16:creationId xmlns:a16="http://schemas.microsoft.com/office/drawing/2014/main" id="{27B2CE8D-8E96-477C-800F-81DF9A63EBDB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6339" y="1098458"/>
            <a:ext cx="1057275" cy="1057275"/>
          </a:xfrm>
          <a:prstGeom prst="rect">
            <a:avLst/>
          </a:prstGeom>
        </p:spPr>
      </p:pic>
      <p:sp>
        <p:nvSpPr>
          <p:cNvPr id="29" name="文字方塊 28">
            <a:extLst>
              <a:ext uri="{FF2B5EF4-FFF2-40B4-BE49-F238E27FC236}">
                <a16:creationId xmlns:a16="http://schemas.microsoft.com/office/drawing/2014/main" id="{7AE64350-299F-4237-BE80-4D9CA8478AFF}"/>
              </a:ext>
            </a:extLst>
          </p:cNvPr>
          <p:cNvSpPr txBox="1"/>
          <p:nvPr/>
        </p:nvSpPr>
        <p:spPr>
          <a:xfrm>
            <a:off x="74933" y="2263549"/>
            <a:ext cx="6162472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TW" sz="1600" dirty="0"/>
              <a:t>https://reurl.cc/2zKqDr</a:t>
            </a:r>
            <a:endParaRPr lang="zh-TW" altLang="en-US" sz="1600" dirty="0"/>
          </a:p>
        </p:txBody>
      </p:sp>
    </p:spTree>
    <p:extLst>
      <p:ext uri="{BB962C8B-B14F-4D97-AF65-F5344CB8AC3E}">
        <p14:creationId xmlns:p14="http://schemas.microsoft.com/office/powerpoint/2010/main" val="23471484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2" presetClass="entr" presetSubtype="2" decel="100000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75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75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8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52" grpId="0"/>
      <p:bldP spid="86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PRESENTATION_TITLE" val="7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0.0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0.0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 algn="ctr">
          <a:defRPr sz="5400" b="1" smtClean="0">
            <a:solidFill>
              <a:srgbClr val="FDFDFD"/>
            </a:solidFill>
            <a:latin typeface="Century Gothic" panose="020B0502020202020204" pitchFamily="34" charset="0"/>
            <a:ea typeface="微软雅黑" panose="020B0503020204020204" pitchFamily="34" charset="-122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1487</TotalTime>
  <Words>314</Words>
  <Application>Microsoft Office PowerPoint</Application>
  <PresentationFormat>寬螢幕</PresentationFormat>
  <Paragraphs>54</Paragraphs>
  <Slides>1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15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17" baseType="lpstr">
      <vt:lpstr>Alatsi</vt:lpstr>
      <vt:lpstr>等线</vt:lpstr>
      <vt:lpstr>微软雅黑</vt:lpstr>
      <vt:lpstr>Open Sans</vt:lpstr>
      <vt:lpstr>宋体</vt:lpstr>
      <vt:lpstr>文鼎粗隸</vt:lpstr>
      <vt:lpstr>華康宗楷體W7</vt:lpstr>
      <vt:lpstr>微軟正黑體</vt:lpstr>
      <vt:lpstr>新細明體</vt:lpstr>
      <vt:lpstr>標楷體</vt:lpstr>
      <vt:lpstr>Arial</vt:lpstr>
      <vt:lpstr>Calibri</vt:lpstr>
      <vt:lpstr>Calibri Light</vt:lpstr>
      <vt:lpstr>Century Gothic</vt:lpstr>
      <vt:lpstr>Times New Roman</vt:lpstr>
      <vt:lpstr>Office 主题</vt:lpstr>
      <vt:lpstr>PowerPoint 簡報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7</dc:title>
  <dc:creator>Microsoft 帐户</dc:creator>
  <cp:lastModifiedBy>輔導組長</cp:lastModifiedBy>
  <cp:revision>204</cp:revision>
  <dcterms:created xsi:type="dcterms:W3CDTF">2016-12-02T06:04:15Z</dcterms:created>
  <dcterms:modified xsi:type="dcterms:W3CDTF">2024-02-26T01:26:42Z</dcterms:modified>
</cp:coreProperties>
</file>